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534" r:id="rId5"/>
    <p:sldId id="542" r:id="rId6"/>
    <p:sldId id="543" r:id="rId7"/>
    <p:sldId id="544" r:id="rId8"/>
    <p:sldId id="479" r:id="rId9"/>
    <p:sldId id="476" r:id="rId10"/>
    <p:sldId id="480" r:id="rId11"/>
    <p:sldId id="481" r:id="rId12"/>
    <p:sldId id="537" r:id="rId13"/>
    <p:sldId id="538" r:id="rId14"/>
    <p:sldId id="485" r:id="rId15"/>
    <p:sldId id="486" r:id="rId16"/>
    <p:sldId id="491" r:id="rId17"/>
    <p:sldId id="489" r:id="rId18"/>
    <p:sldId id="535" r:id="rId19"/>
    <p:sldId id="539" r:id="rId20"/>
    <p:sldId id="540" r:id="rId21"/>
    <p:sldId id="541" r:id="rId22"/>
    <p:sldId id="519" r:id="rId23"/>
    <p:sldId id="517" r:id="rId24"/>
    <p:sldId id="547" r:id="rId25"/>
    <p:sldId id="545" r:id="rId26"/>
    <p:sldId id="484" r:id="rId27"/>
    <p:sldId id="546" r:id="rId28"/>
    <p:sldId id="389" r:id="rId29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6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50">
          <p15:clr>
            <a:srgbClr val="A4A3A4"/>
          </p15:clr>
        </p15:guide>
        <p15:guide id="4" pos="28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617"/>
    <a:srgbClr val="C41C3D"/>
    <a:srgbClr val="FEC330"/>
    <a:srgbClr val="FFCF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40" autoAdjust="0"/>
    <p:restoredTop sz="86444" autoAdjust="0"/>
  </p:normalViewPr>
  <p:slideViewPr>
    <p:cSldViewPr snapToGrid="0" snapToObjects="1" showGuides="1">
      <p:cViewPr varScale="1">
        <p:scale>
          <a:sx n="96" d="100"/>
          <a:sy n="96" d="100"/>
        </p:scale>
        <p:origin x="96" y="144"/>
      </p:cViewPr>
      <p:guideLst>
        <p:guide orient="horz" pos="2146"/>
        <p:guide pos="2880"/>
        <p:guide orient="horz" pos="2150"/>
        <p:guide pos="2884"/>
      </p:guideLst>
    </p:cSldViewPr>
  </p:slideViewPr>
  <p:outlineViewPr>
    <p:cViewPr>
      <p:scale>
        <a:sx n="33" d="100"/>
        <a:sy n="33" d="100"/>
      </p:scale>
      <p:origin x="0" y="-2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3125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7215"/>
          </a:xfrm>
          <a:prstGeom prst="rect">
            <a:avLst/>
          </a:prstGeom>
        </p:spPr>
        <p:txBody>
          <a:bodyPr vert="horz" lIns="91915" tIns="45958" rIns="91915" bIns="45958" rtlCol="0"/>
          <a:lstStyle>
            <a:lvl1pPr algn="l">
              <a:defRPr sz="1200"/>
            </a:lvl1pPr>
          </a:lstStyle>
          <a:p>
            <a:r>
              <a:rPr lang="en-US" smtClean="0"/>
              <a:t>Montreal Chamber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1" y="0"/>
            <a:ext cx="3043979" cy="467215"/>
          </a:xfrm>
          <a:prstGeom prst="rect">
            <a:avLst/>
          </a:prstGeom>
        </p:spPr>
        <p:txBody>
          <a:bodyPr vert="horz" lIns="91915" tIns="45958" rIns="91915" bIns="4595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1885"/>
            <a:ext cx="3043979" cy="467215"/>
          </a:xfrm>
          <a:prstGeom prst="rect">
            <a:avLst/>
          </a:prstGeom>
        </p:spPr>
        <p:txBody>
          <a:bodyPr vert="horz" lIns="91915" tIns="45958" rIns="91915" bIns="459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1" y="8841885"/>
            <a:ext cx="3043979" cy="467215"/>
          </a:xfrm>
          <a:prstGeom prst="rect">
            <a:avLst/>
          </a:prstGeom>
        </p:spPr>
        <p:txBody>
          <a:bodyPr vert="horz" lIns="91915" tIns="45958" rIns="91915" bIns="45958" rtlCol="0" anchor="b"/>
          <a:lstStyle>
            <a:lvl1pPr algn="r">
              <a:defRPr sz="1200"/>
            </a:lvl1pPr>
          </a:lstStyle>
          <a:p>
            <a:fld id="{BEFF4E97-9F4F-4546-A051-835E54904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89063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43665" cy="466417"/>
          </a:xfrm>
          <a:prstGeom prst="rect">
            <a:avLst/>
          </a:prstGeom>
        </p:spPr>
        <p:txBody>
          <a:bodyPr vert="horz" lIns="92434" tIns="46217" rIns="92434" bIns="46217" rtlCol="0"/>
          <a:lstStyle>
            <a:lvl1pPr algn="l">
              <a:defRPr sz="1200"/>
            </a:lvl1pPr>
          </a:lstStyle>
          <a:p>
            <a:r>
              <a:rPr lang="en-US" smtClean="0"/>
              <a:t>Montreal Chamber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828" y="2"/>
            <a:ext cx="3043665" cy="466417"/>
          </a:xfrm>
          <a:prstGeom prst="rect">
            <a:avLst/>
          </a:prstGeom>
        </p:spPr>
        <p:txBody>
          <a:bodyPr vert="horz" lIns="92434" tIns="46217" rIns="92434" bIns="46217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4" tIns="46217" rIns="92434" bIns="462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34" y="4479845"/>
            <a:ext cx="5617837" cy="3665618"/>
          </a:xfrm>
          <a:prstGeom prst="rect">
            <a:avLst/>
          </a:prstGeom>
        </p:spPr>
        <p:txBody>
          <a:bodyPr vert="horz" lIns="92434" tIns="46217" rIns="92434" bIns="4621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685"/>
            <a:ext cx="3043665" cy="466416"/>
          </a:xfrm>
          <a:prstGeom prst="rect">
            <a:avLst/>
          </a:prstGeom>
        </p:spPr>
        <p:txBody>
          <a:bodyPr vert="horz" lIns="92434" tIns="46217" rIns="92434" bIns="462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828" y="8842685"/>
            <a:ext cx="3043665" cy="466416"/>
          </a:xfrm>
          <a:prstGeom prst="rect">
            <a:avLst/>
          </a:prstGeom>
        </p:spPr>
        <p:txBody>
          <a:bodyPr vert="horz" lIns="92434" tIns="46217" rIns="92434" bIns="46217" rtlCol="0" anchor="b"/>
          <a:lstStyle>
            <a:lvl1pPr algn="r">
              <a:defRPr sz="1200"/>
            </a:lvl1pPr>
          </a:lstStyle>
          <a:p>
            <a:fld id="{BF25603D-5875-4A44-9E7D-BD47A261B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58887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603D-5875-4A44-9E7D-BD47A261BD9A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Montreal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06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603D-5875-4A44-9E7D-BD47A261BD9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Montreal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43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603D-5875-4A44-9E7D-BD47A261BD9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Montreal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67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603D-5875-4A44-9E7D-BD47A261BD9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Montreal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63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603D-5875-4A44-9E7D-BD47A261BD9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Montreal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22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84">
              <a:defRPr/>
            </a:pPr>
            <a:r>
              <a:rPr lang="en-US" b="1" spc="-300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#1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professional and technical workers  (</a:t>
            </a:r>
            <a:r>
              <a:rPr lang="en-US" dirty="0" smtClean="0"/>
              <a:t>See Maryland RANKINGS in SF)</a:t>
            </a:r>
          </a:p>
          <a:p>
            <a:pPr defTabSz="914284">
              <a:defRPr/>
            </a:pPr>
            <a:endParaRPr lang="en-US" dirty="0" smtClean="0"/>
          </a:p>
          <a:p>
            <a:pPr defTabSz="914284"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Technology &amp; science workforce   http://statetechandscience.org/statetech.taf?page=overall-ranking&amp;composite=tswf  (Milken report 2016)</a:t>
            </a:r>
          </a:p>
          <a:p>
            <a:pPr defTabSz="914284">
              <a:defRPr/>
            </a:pPr>
            <a:endParaRPr lang="en-US" dirty="0" smtClean="0"/>
          </a:p>
          <a:p>
            <a:pPr defTabSz="914284">
              <a:defRPr/>
            </a:pPr>
            <a:endParaRPr lang="en-US" dirty="0" smtClean="0"/>
          </a:p>
          <a:p>
            <a:pPr defTabSz="914284">
              <a:defRPr/>
            </a:pPr>
            <a:r>
              <a:rPr lang="en-US" b="1" spc="-300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 3</a:t>
            </a:r>
            <a:r>
              <a:rPr lang="en-US" b="1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academic R&amp;D intensity  (</a:t>
            </a:r>
            <a:r>
              <a:rPr lang="en-US" dirty="0" smtClean="0"/>
              <a:t>See Maryland RANKINGS in SF)</a:t>
            </a:r>
          </a:p>
          <a:p>
            <a:pPr defTabSz="914284"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284">
              <a:defRPr/>
            </a:pPr>
            <a:r>
              <a:rPr lang="en-US" b="1" spc="-300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3 in STEM professionals https://wallethub.com/edu/most-innovative-states/31890/</a:t>
            </a:r>
          </a:p>
          <a:p>
            <a:pPr defTabSz="914284"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284">
              <a:defRPr/>
            </a:pPr>
            <a:r>
              <a:rPr lang="en-US" b="1" spc="-300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#5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technology jobs    http://msa.maryland.gov/msa/mdmanual/01glance/economy/html/employ.html#tech</a:t>
            </a:r>
          </a:p>
          <a:p>
            <a:pPr defTabSz="914284"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284"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603D-5875-4A44-9E7D-BD47A261BD9A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Montreal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3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603D-5875-4A44-9E7D-BD47A261BD9A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Montreal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96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603D-5875-4A44-9E7D-BD47A261BD9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Montreal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10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603D-5875-4A44-9E7D-BD47A261BD9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Montreal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39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603D-5875-4A44-9E7D-BD47A261BD9A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Montreal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603D-5875-4A44-9E7D-BD47A261BD9A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Montreal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04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84">
              <a:defRPr/>
            </a:pPr>
            <a:r>
              <a:rPr lang="en-US" b="1" spc="-300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#1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professional and technical workers  (</a:t>
            </a:r>
            <a:r>
              <a:rPr lang="en-US" dirty="0" smtClean="0"/>
              <a:t>See Maryland RANKINGS in SF)</a:t>
            </a:r>
          </a:p>
          <a:p>
            <a:pPr defTabSz="914284">
              <a:defRPr/>
            </a:pPr>
            <a:endParaRPr lang="en-US" dirty="0" smtClean="0"/>
          </a:p>
          <a:p>
            <a:pPr defTabSz="914284"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Technology &amp; science workforce   http://statetechandscience.org/statetech.taf?page=overall-ranking&amp;composite=tswf  (Milken report 2016)</a:t>
            </a:r>
          </a:p>
          <a:p>
            <a:pPr defTabSz="914284">
              <a:defRPr/>
            </a:pPr>
            <a:endParaRPr lang="en-US" dirty="0" smtClean="0"/>
          </a:p>
          <a:p>
            <a:pPr defTabSz="914284">
              <a:defRPr/>
            </a:pPr>
            <a:endParaRPr lang="en-US" dirty="0" smtClean="0"/>
          </a:p>
          <a:p>
            <a:pPr defTabSz="914284">
              <a:defRPr/>
            </a:pPr>
            <a:r>
              <a:rPr lang="en-US" b="1" spc="-300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 3</a:t>
            </a:r>
            <a:r>
              <a:rPr lang="en-US" b="1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academic R&amp;D intensity  (</a:t>
            </a:r>
            <a:r>
              <a:rPr lang="en-US" dirty="0" smtClean="0"/>
              <a:t>See Maryland RANKINGS in SF)</a:t>
            </a:r>
          </a:p>
          <a:p>
            <a:pPr defTabSz="914284"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284">
              <a:defRPr/>
            </a:pPr>
            <a:r>
              <a:rPr lang="en-US" b="1" spc="-300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3 in STEM professionals https://wallethub.com/edu/most-innovative-states/31890/</a:t>
            </a:r>
          </a:p>
          <a:p>
            <a:pPr defTabSz="914284"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284">
              <a:defRPr/>
            </a:pPr>
            <a:r>
              <a:rPr lang="en-US" b="1" spc="-300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#5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technology jobs    http://msa.maryland.gov/msa/mdmanual/01glance/economy/html/employ.html#tech</a:t>
            </a:r>
          </a:p>
          <a:p>
            <a:pPr defTabSz="914284"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284"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603D-5875-4A44-9E7D-BD47A261BD9A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Montreal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36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09/17 Industry</a:t>
            </a:r>
            <a:r>
              <a:rPr lang="en-US" baseline="0" dirty="0" smtClean="0"/>
              <a:t> sector binder page for data.</a:t>
            </a:r>
          </a:p>
          <a:p>
            <a:r>
              <a:rPr lang="en-US" baseline="0" dirty="0" smtClean="0"/>
              <a:t>Used the combined employee #  (private &amp; public sector)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603D-5875-4A44-9E7D-BD47A261BD9A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Montreal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14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603D-5875-4A44-9E7D-BD47A261BD9A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Montreal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81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603D-5875-4A44-9E7D-BD47A261BD9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Montreal Chamber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BBB3-074F-D045-8051-E8051218AB2E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53FB-312E-F541-AEE4-05A01BF8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9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BBB3-074F-D045-8051-E8051218AB2E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53FB-312E-F541-AEE4-05A01BF8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5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BBB3-074F-D045-8051-E8051218AB2E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53FB-312E-F541-AEE4-05A01BF8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4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BBB3-074F-D045-8051-E8051218AB2E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53FB-312E-F541-AEE4-05A01BF8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36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BBB3-074F-D045-8051-E8051218AB2E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53FB-312E-F541-AEE4-05A01BF8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BBB3-074F-D045-8051-E8051218AB2E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53FB-312E-F541-AEE4-05A01BF8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5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BBB3-074F-D045-8051-E8051218AB2E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53FB-312E-F541-AEE4-05A01BF8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2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BBB3-074F-D045-8051-E8051218AB2E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53FB-312E-F541-AEE4-05A01BF8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37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BBB3-074F-D045-8051-E8051218AB2E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53FB-312E-F541-AEE4-05A01BF8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1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BBB3-074F-D045-8051-E8051218AB2E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53FB-312E-F541-AEE4-05A01BF8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6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BBBB3-074F-D045-8051-E8051218AB2E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53FB-312E-F541-AEE4-05A01BF8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70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BBBB3-074F-D045-8051-E8051218AB2E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A53FB-312E-F541-AEE4-05A01BF8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4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18" Type="http://schemas.openxmlformats.org/officeDocument/2006/relationships/image" Target="../media/image42.jpg"/><Relationship Id="rId3" Type="http://schemas.openxmlformats.org/officeDocument/2006/relationships/image" Target="../media/image4.png"/><Relationship Id="rId7" Type="http://schemas.openxmlformats.org/officeDocument/2006/relationships/image" Target="../media/image31.jpg"/><Relationship Id="rId12" Type="http://schemas.openxmlformats.org/officeDocument/2006/relationships/image" Target="../media/image36.gif"/><Relationship Id="rId17" Type="http://schemas.openxmlformats.org/officeDocument/2006/relationships/image" Target="../media/image41.jpg"/><Relationship Id="rId2" Type="http://schemas.openxmlformats.org/officeDocument/2006/relationships/image" Target="../media/image24.tiff"/><Relationship Id="rId16" Type="http://schemas.openxmlformats.org/officeDocument/2006/relationships/image" Target="../media/image40.jp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5" Type="http://schemas.openxmlformats.org/officeDocument/2006/relationships/image" Target="../media/image39.jpg"/><Relationship Id="rId10" Type="http://schemas.openxmlformats.org/officeDocument/2006/relationships/image" Target="../media/image34.jpg"/><Relationship Id="rId19" Type="http://schemas.openxmlformats.org/officeDocument/2006/relationships/image" Target="../media/image43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6.jp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52.png"/><Relationship Id="rId5" Type="http://schemas.openxmlformats.org/officeDocument/2006/relationships/image" Target="../media/image9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emf"/><Relationship Id="rId18" Type="http://schemas.openxmlformats.org/officeDocument/2006/relationships/image" Target="../media/image73.png"/><Relationship Id="rId3" Type="http://schemas.openxmlformats.org/officeDocument/2006/relationships/image" Target="../media/image46.jpg"/><Relationship Id="rId7" Type="http://schemas.openxmlformats.org/officeDocument/2006/relationships/image" Target="../media/image63.png"/><Relationship Id="rId12" Type="http://schemas.openxmlformats.org/officeDocument/2006/relationships/image" Target="../media/image67.jp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11" Type="http://schemas.openxmlformats.org/officeDocument/2006/relationships/image" Target="../media/image66.jpg"/><Relationship Id="rId5" Type="http://schemas.openxmlformats.org/officeDocument/2006/relationships/image" Target="../media/image61.emf"/><Relationship Id="rId15" Type="http://schemas.openxmlformats.org/officeDocument/2006/relationships/image" Target="../media/image70.png"/><Relationship Id="rId10" Type="http://schemas.openxmlformats.org/officeDocument/2006/relationships/image" Target="../media/image4.png"/><Relationship Id="rId4" Type="http://schemas.openxmlformats.org/officeDocument/2006/relationships/image" Target="../media/image60.emf"/><Relationship Id="rId9" Type="http://schemas.openxmlformats.org/officeDocument/2006/relationships/image" Target="../media/image65.jpg"/><Relationship Id="rId1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1973"/>
            <a:ext cx="9144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52744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kern="1100" spc="-100" dirty="0" smtClean="0">
                <a:solidFill>
                  <a:schemeClr val="bg1">
                    <a:alpha val="80000"/>
                  </a:schemeClr>
                </a:solidFill>
                <a:latin typeface="Verdana"/>
                <a:cs typeface="Verdana"/>
              </a:rPr>
              <a:t>OPEN FOR </a:t>
            </a:r>
            <a:r>
              <a:rPr lang="en-US" sz="5400" b="1" kern="800" spc="-100" dirty="0" smtClean="0">
                <a:solidFill>
                  <a:schemeClr val="bg1">
                    <a:alpha val="80000"/>
                  </a:schemeClr>
                </a:solidFill>
                <a:latin typeface="Verdana"/>
                <a:cs typeface="Verdana"/>
              </a:rPr>
              <a:t>BUSINESS</a:t>
            </a:r>
            <a:endParaRPr lang="en-US" sz="5400" kern="800" spc="-100" dirty="0">
              <a:solidFill>
                <a:schemeClr val="bg1">
                  <a:alpha val="8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58836" y="1"/>
            <a:ext cx="2814452" cy="1615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518" y="226873"/>
            <a:ext cx="1661757" cy="122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68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6" r="13974"/>
          <a:stretch/>
        </p:blipFill>
        <p:spPr>
          <a:xfrm>
            <a:off x="0" y="2797926"/>
            <a:ext cx="2353731" cy="4060074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53755" y="178329"/>
            <a:ext cx="679024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Workforce and Education</a:t>
            </a:r>
          </a:p>
          <a:p>
            <a:endParaRPr lang="en-US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82847" y="1042125"/>
            <a:ext cx="633206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1" dirty="0">
                <a:solidFill>
                  <a:srgbClr val="C41C3D"/>
                </a:solidFill>
                <a:latin typeface="Verdana"/>
                <a:cs typeface="Verdana"/>
              </a:rPr>
              <a:t>#</a:t>
            </a:r>
            <a:r>
              <a:rPr lang="en-US" sz="2200" b="1" dirty="0" smtClean="0">
                <a:solidFill>
                  <a:srgbClr val="C41C3D"/>
                </a:solidFill>
                <a:latin typeface="Verdana"/>
                <a:cs typeface="Verdana"/>
              </a:rPr>
              <a:t>1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in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concentration of doctoral scientists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	  	 and engineers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1" spc="-300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  <a:r>
              <a:rPr lang="en-US" sz="2200" b="1" spc="-300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 </a:t>
            </a:r>
            <a:r>
              <a:rPr lang="en-US" sz="2200" b="1" spc="-300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concentration of professional and 	  	 technical workers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1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  <a:r>
              <a:rPr lang="en-US" sz="2200" b="1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nationally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high school senior AP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  	  	 exam scores</a:t>
            </a:r>
            <a:endParaRPr lang="en-US" sz="2200" dirty="0">
              <a:solidFill>
                <a:srgbClr val="FFCF15"/>
              </a:solidFill>
              <a:latin typeface="Verdana"/>
              <a:cs typeface="Verdana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1" dirty="0">
                <a:solidFill>
                  <a:srgbClr val="C41C3D"/>
                </a:solidFill>
                <a:latin typeface="Verdana"/>
                <a:cs typeface="Verdana"/>
              </a:rPr>
              <a:t>#3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in % of population age 25 and above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	   	 with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graduate or professional degree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or 	 higher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1" dirty="0" smtClean="0">
                <a:solidFill>
                  <a:srgbClr val="C41C3D"/>
                </a:solidFill>
                <a:latin typeface="Verdana"/>
                <a:cs typeface="Verdana"/>
              </a:rPr>
              <a:t> 57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accredited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colleges and universities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endParaRPr lang="en-US" b="1" dirty="0">
              <a:solidFill>
                <a:srgbClr val="C41C3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281" y="5766816"/>
            <a:ext cx="1082626" cy="8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4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blipFill dpi="0" rotWithShape="1">
            <a:blip r:embed="rId3">
              <a:alphaModFix amt="32000"/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4813" y="2527447"/>
            <a:ext cx="7753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prstClr val="white"/>
                </a:solidFill>
                <a:latin typeface="Verdana"/>
                <a:cs typeface="Verdana"/>
              </a:rPr>
              <a:t>BioHealth</a:t>
            </a:r>
            <a:r>
              <a:rPr lang="en-US" sz="3600" b="1" dirty="0" smtClean="0">
                <a:solidFill>
                  <a:srgbClr val="FFCF15"/>
                </a:solidFill>
                <a:latin typeface="Verdana"/>
                <a:cs typeface="Verdana"/>
              </a:rPr>
              <a:t> and </a:t>
            </a:r>
            <a:r>
              <a:rPr lang="en-US" sz="3600" b="1" dirty="0" smtClean="0">
                <a:solidFill>
                  <a:prstClr val="white"/>
                </a:solidFill>
                <a:latin typeface="Verdana"/>
                <a:cs typeface="Verdana"/>
              </a:rPr>
              <a:t>Life Sciences</a:t>
            </a:r>
          </a:p>
          <a:p>
            <a:endParaRPr lang="en-US" dirty="0">
              <a:solidFill>
                <a:prstClr val="white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36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5912" r="25588"/>
          <a:stretch/>
        </p:blipFill>
        <p:spPr>
          <a:xfrm>
            <a:off x="0" y="2797928"/>
            <a:ext cx="2353732" cy="4060072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8544" y="414079"/>
            <a:ext cx="63881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Industry Snapshot</a:t>
            </a:r>
          </a:p>
          <a:p>
            <a:endParaRPr lang="en-US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4586" y="1578758"/>
            <a:ext cx="63320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41C3D"/>
                </a:solidFill>
                <a:latin typeface="Verdana"/>
                <a:cs typeface="Verdana"/>
              </a:rPr>
              <a:t>2,360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life sciences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companies</a:t>
            </a:r>
          </a:p>
          <a:p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 smtClean="0">
                <a:solidFill>
                  <a:srgbClr val="C41C3D"/>
                </a:solidFill>
                <a:latin typeface="Verdana"/>
                <a:cs typeface="Verdana"/>
              </a:rPr>
              <a:t>41,570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life sciences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employees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 smtClean="0">
                <a:solidFill>
                  <a:srgbClr val="C41C3D"/>
                </a:solidFill>
                <a:latin typeface="Verdana"/>
                <a:cs typeface="Verdana"/>
              </a:rPr>
              <a:t>$17.42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billion in economic activity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solidFill>
                  <a:srgbClr val="C41C3D"/>
                </a:solidFill>
                <a:latin typeface="Verdana"/>
                <a:cs typeface="Verdana"/>
              </a:rPr>
              <a:t>$</a:t>
            </a:r>
            <a:r>
              <a:rPr lang="en-US" sz="2000" b="1" dirty="0" smtClean="0">
                <a:solidFill>
                  <a:srgbClr val="C41C3D"/>
                </a:solidFill>
                <a:latin typeface="Verdana"/>
                <a:cs typeface="Verdana"/>
              </a:rPr>
              <a:t>1.55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billion in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federal procurement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Close proximity to NIH, FDA, NIST</a:t>
            </a:r>
            <a:endParaRPr lang="en-US" sz="2000" b="1" dirty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>
              <a:solidFill>
                <a:srgbClr val="C41C3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76" y="5766816"/>
            <a:ext cx="1082626" cy="8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7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35912" r="25588"/>
          <a:stretch/>
        </p:blipFill>
        <p:spPr>
          <a:xfrm>
            <a:off x="0" y="2797928"/>
            <a:ext cx="2353732" cy="4060072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5192" y="111751"/>
            <a:ext cx="6388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BioHealth</a:t>
            </a:r>
            <a:r>
              <a:rPr lang="en-US" sz="3600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Life Sciences Leaders</a:t>
            </a:r>
            <a:endParaRPr lang="en-US" sz="36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97" y="5823081"/>
            <a:ext cx="1082626" cy="869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14" y="1667829"/>
            <a:ext cx="1084707" cy="933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85" y="2893414"/>
            <a:ext cx="1782663" cy="577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777" y="3973839"/>
            <a:ext cx="1881677" cy="344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49" y="2031224"/>
            <a:ext cx="859439" cy="509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43" y="4741433"/>
            <a:ext cx="1121475" cy="305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44" y="4135824"/>
            <a:ext cx="987111" cy="9871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626" y="2621002"/>
            <a:ext cx="973194" cy="546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92" y="5197940"/>
            <a:ext cx="1869665" cy="5101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88" y="4598740"/>
            <a:ext cx="1561059" cy="7693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86" y="5988373"/>
            <a:ext cx="2078570" cy="3631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88" y="1761981"/>
            <a:ext cx="670246" cy="5669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169" y="5500923"/>
            <a:ext cx="1446564" cy="8053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91" y="1736969"/>
            <a:ext cx="2236629" cy="4399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81" y="3049115"/>
            <a:ext cx="1173881" cy="5025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37" y="3927051"/>
            <a:ext cx="591260" cy="5912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833" y="3655087"/>
            <a:ext cx="1603947" cy="3701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46" y="4809774"/>
            <a:ext cx="701366" cy="7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8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5912" r="25588"/>
          <a:stretch/>
        </p:blipFill>
        <p:spPr>
          <a:xfrm>
            <a:off x="0" y="2797928"/>
            <a:ext cx="2353732" cy="4060072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2333" y="503733"/>
            <a:ext cx="63881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Biotech Tax Credit </a:t>
            </a:r>
          </a:p>
          <a:p>
            <a:endParaRPr lang="en-US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8047" y="1689147"/>
            <a:ext cx="6514355" cy="258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FY2007 to FY2016 Maryland’s highly successful and generous (50%) Biotechnology Investor Incentive Tax Credit attracted </a:t>
            </a:r>
            <a:r>
              <a:rPr lang="en-US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$169 million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total capital investment into Qualified Maryland Biotechnology companies.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76" y="5766816"/>
            <a:ext cx="1082626" cy="8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4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52744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Verdana"/>
                <a:cs typeface="Verdana"/>
              </a:rPr>
              <a:t>Cybersecurity</a:t>
            </a:r>
            <a:r>
              <a:rPr lang="en-US" sz="3600" b="1" dirty="0" smtClean="0">
                <a:solidFill>
                  <a:srgbClr val="FFCF15"/>
                </a:solidFill>
                <a:latin typeface="Verdana"/>
                <a:cs typeface="Verdana"/>
              </a:rPr>
              <a:t> in </a:t>
            </a:r>
            <a:r>
              <a:rPr lang="en-US" sz="3600" b="1" dirty="0" smtClean="0">
                <a:solidFill>
                  <a:prstClr val="white"/>
                </a:solidFill>
                <a:latin typeface="Verdana"/>
                <a:cs typeface="Verdana"/>
              </a:rPr>
              <a:t>Maryland</a:t>
            </a:r>
          </a:p>
          <a:p>
            <a:endParaRPr lang="en-US" dirty="0">
              <a:solidFill>
                <a:prstClr val="white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0690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098473922_1348a30556_z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8" r="17285" b="3802"/>
          <a:stretch/>
        </p:blipFill>
        <p:spPr>
          <a:xfrm>
            <a:off x="-5" y="2750282"/>
            <a:ext cx="2353760" cy="4118301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48165" y="1784487"/>
            <a:ext cx="59059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60+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federal agencies</a:t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en-US" sz="2400" b="1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74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federal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laboratories</a:t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en-US" sz="2400" b="1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20+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military facilities</a:t>
            </a:r>
          </a:p>
          <a:p>
            <a:pPr lvl="0"/>
            <a:endParaRPr lang="en-US" sz="2400" b="1" dirty="0">
              <a:solidFill>
                <a:srgbClr val="C41C3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en-US" sz="2400" b="1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30+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business incubators and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   accelerators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76" y="5766816"/>
            <a:ext cx="1082626" cy="869072"/>
          </a:xfrm>
          <a:prstGeom prst="rect">
            <a:avLst/>
          </a:prstGeom>
        </p:spPr>
      </p:pic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2727952" y="269439"/>
            <a:ext cx="61261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D0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Major Cyber Assets</a:t>
            </a:r>
            <a:endParaRPr lang="en-US" sz="3600" dirty="0">
              <a:solidFill>
                <a:srgbClr val="CD0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5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098473922_1348a30556_z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8" r="17285" b="3802"/>
          <a:stretch/>
        </p:blipFill>
        <p:spPr>
          <a:xfrm>
            <a:off x="-5" y="2750282"/>
            <a:ext cx="2353760" cy="4118301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4301" y="1786297"/>
            <a:ext cx="5899267" cy="95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41C3D"/>
              </a:buClr>
            </a:pPr>
            <a:endParaRPr lang="en-US" sz="2000" dirty="0" smtClean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C41C3D"/>
              </a:buClr>
              <a:buFont typeface="Wingdings" charset="2"/>
              <a:buChar char="§"/>
            </a:pPr>
            <a:endParaRPr lang="en-US" sz="2000" dirty="0" smtClean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76" y="5766816"/>
            <a:ext cx="1082626" cy="86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2442" y="274638"/>
            <a:ext cx="5954358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One-of–a–kind </a:t>
            </a:r>
            <a:br>
              <a:rPr lang="en-US" sz="3600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Cyber Resources</a:t>
            </a:r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19670" y="1644240"/>
            <a:ext cx="6724330" cy="433986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National Security Agency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&amp;</a:t>
            </a:r>
            <a:b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24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U.S. Cyber Command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(Fort Meade)	</a:t>
            </a:r>
          </a:p>
          <a:p>
            <a:pPr marL="457200" lvl="1" indent="0">
              <a:buNone/>
            </a:pP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Johns Hopkins University Applied Physics Lab </a:t>
            </a:r>
          </a:p>
          <a:p>
            <a:pPr marL="457200" lvl="1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National Institute of Standards &amp; Technology (NIST)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8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098473922_1348a30556_z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8" r="17285" b="3802"/>
          <a:stretch/>
        </p:blipFill>
        <p:spPr>
          <a:xfrm>
            <a:off x="-5" y="2750282"/>
            <a:ext cx="2353760" cy="4118301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4301" y="1746100"/>
            <a:ext cx="5899267" cy="95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41C3D"/>
              </a:buClr>
            </a:pPr>
            <a:endParaRPr lang="en-US" sz="2000" dirty="0" smtClean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C41C3D"/>
              </a:buClr>
              <a:buFont typeface="Wingdings" charset="2"/>
              <a:buChar char="§"/>
            </a:pPr>
            <a:endParaRPr lang="en-US" sz="2000" dirty="0" smtClean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76" y="5766816"/>
            <a:ext cx="1082626" cy="869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232" y="2519403"/>
            <a:ext cx="6774025" cy="43384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72078" y="283334"/>
            <a:ext cx="65643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#1 in the </a:t>
            </a:r>
            <a:r>
              <a:rPr lang="en-US" sz="20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</a:t>
            </a:r>
            <a:br>
              <a:rPr lang="en-US" sz="20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 higher education institutions designated by the NSA/DHS as National Centers of Academic Excellence in Cyber Defense education and research.</a:t>
            </a:r>
          </a:p>
          <a:p>
            <a:pPr algn="ctr"/>
            <a:endParaRPr lang="en-US" sz="2000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24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098473922_1348a30556_z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8" r="17285" b="3802"/>
          <a:stretch/>
        </p:blipFill>
        <p:spPr>
          <a:xfrm>
            <a:off x="-5" y="2750282"/>
            <a:ext cx="2353760" cy="4118301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4301" y="173658"/>
            <a:ext cx="5899267" cy="95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41C3D"/>
              </a:buClr>
            </a:pPr>
            <a:endParaRPr lang="en-US" sz="2000" dirty="0" smtClean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C41C3D"/>
              </a:buClr>
              <a:buFont typeface="Wingdings" charset="2"/>
              <a:buChar char="§"/>
            </a:pPr>
            <a:endParaRPr lang="en-US" sz="2000" dirty="0" smtClean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76" y="5766816"/>
            <a:ext cx="1082626" cy="869072"/>
          </a:xfrm>
          <a:prstGeom prst="rect">
            <a:avLst/>
          </a:prstGeom>
        </p:spPr>
      </p:pic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2727952" y="142567"/>
            <a:ext cx="61261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D0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Defense Contractor Concentration</a:t>
            </a:r>
            <a:endParaRPr lang="en-US" sz="3600" dirty="0">
              <a:solidFill>
                <a:srgbClr val="CD0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4" name="Picture 33" descr="underArmou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09" y="3241768"/>
            <a:ext cx="1317938" cy="77235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88" y="5966774"/>
            <a:ext cx="2711304" cy="614808"/>
          </a:xfrm>
          <a:prstGeom prst="rect">
            <a:avLst/>
          </a:prstGeom>
        </p:spPr>
      </p:pic>
      <p:pic>
        <p:nvPicPr>
          <p:cNvPr id="39" name="Picture 38" descr="Medimmune-logo-WHIT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926" y="4572729"/>
            <a:ext cx="2265234" cy="360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6728" y="3870955"/>
            <a:ext cx="809467" cy="8094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4003" y="2447982"/>
            <a:ext cx="1611701" cy="512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9017" y="2002651"/>
            <a:ext cx="1484350" cy="434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0011" y="2190534"/>
            <a:ext cx="786694" cy="786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721" y="3032891"/>
            <a:ext cx="1590889" cy="715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15848" y="5147960"/>
            <a:ext cx="981968" cy="7822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96573" y="6002228"/>
            <a:ext cx="1162486" cy="4660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89169" y="3287933"/>
            <a:ext cx="788647" cy="4365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82683" y="3833329"/>
            <a:ext cx="834858" cy="8298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78572" y="3923788"/>
            <a:ext cx="2624922" cy="9193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62052" y="4947437"/>
            <a:ext cx="2933162" cy="57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7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6"/>
          <a:stretch/>
        </p:blipFill>
        <p:spPr>
          <a:xfrm rot="5400000">
            <a:off x="-1023014" y="3494601"/>
            <a:ext cx="4396994" cy="2350976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4301" y="1786297"/>
            <a:ext cx="5899267" cy="95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41C3D"/>
              </a:buClr>
            </a:pPr>
            <a:endParaRPr lang="en-US" sz="2000" dirty="0" smtClean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C41C3D"/>
              </a:buClr>
              <a:buFont typeface="Wingdings" charset="2"/>
              <a:buChar char="§"/>
            </a:pPr>
            <a:endParaRPr lang="en-US" sz="2000" dirty="0" smtClean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76" y="5766816"/>
            <a:ext cx="1082626" cy="8690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54301" y="78859"/>
            <a:ext cx="6147995" cy="14025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Maryland – Canada </a:t>
            </a:r>
            <a:br>
              <a:rPr lang="en-US" sz="36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Trade &amp; Investment</a:t>
            </a:r>
            <a:endParaRPr lang="en-US" sz="36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06142" y="1675389"/>
            <a:ext cx="6147996" cy="4525963"/>
          </a:xfrm>
        </p:spPr>
        <p:txBody>
          <a:bodyPr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205,500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jobs in Maryland depend on Canada–U.S. trade and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investment</a:t>
            </a:r>
          </a:p>
          <a:p>
            <a:pPr marL="0" lvl="0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Canada is Maryland’s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#1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export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</a:t>
            </a:r>
          </a:p>
          <a:p>
            <a:pPr marL="0" lvl="0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Canada–Maryland goods trade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$3.3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billion</a:t>
            </a:r>
          </a:p>
          <a:p>
            <a:pPr marL="0" lvl="0" indent="0">
              <a:buNone/>
            </a:pP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79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098473922_1348a30556_z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8" r="17285" b="3802"/>
          <a:stretch/>
        </p:blipFill>
        <p:spPr>
          <a:xfrm>
            <a:off x="-5" y="2750282"/>
            <a:ext cx="2353760" cy="4118301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4301" y="173658"/>
            <a:ext cx="5899267" cy="95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41C3D"/>
              </a:buClr>
            </a:pPr>
            <a:endParaRPr lang="en-US" sz="2000" dirty="0" smtClean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C41C3D"/>
              </a:buClr>
              <a:buFont typeface="Wingdings" charset="2"/>
              <a:buChar char="§"/>
            </a:pPr>
            <a:endParaRPr lang="en-US" sz="2000" dirty="0" smtClean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94641" y="59205"/>
            <a:ext cx="6357769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D0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Cyber Thought Leaders</a:t>
            </a:r>
            <a:endParaRPr lang="en-US" sz="3600" dirty="0"/>
          </a:p>
        </p:txBody>
      </p:sp>
      <p:pic>
        <p:nvPicPr>
          <p:cNvPr id="10" name="Content Placeholder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297" y="1764079"/>
            <a:ext cx="1337861" cy="7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555" y="2744391"/>
            <a:ext cx="1290193" cy="481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01" y="5521072"/>
            <a:ext cx="3020493" cy="598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9" y="1543466"/>
            <a:ext cx="2590038" cy="7669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52" y="4404153"/>
            <a:ext cx="2223243" cy="4052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39" y="3583859"/>
            <a:ext cx="1417812" cy="4880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087" y="5746645"/>
            <a:ext cx="1082626" cy="8690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831" y="3534755"/>
            <a:ext cx="914400" cy="914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99" y="1197770"/>
            <a:ext cx="1460754" cy="4046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49259" y="2815264"/>
            <a:ext cx="1385142" cy="3911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70" y="4911759"/>
            <a:ext cx="1020128" cy="5586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42608" y="3558137"/>
            <a:ext cx="1804948" cy="8122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16" y="5542642"/>
            <a:ext cx="1272159" cy="6360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70" y="1999428"/>
            <a:ext cx="939718" cy="9397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259" y="4275400"/>
            <a:ext cx="979646" cy="97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0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6" r="13974"/>
          <a:stretch/>
        </p:blipFill>
        <p:spPr>
          <a:xfrm>
            <a:off x="0" y="2797926"/>
            <a:ext cx="2353731" cy="4060074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53755" y="178329"/>
            <a:ext cx="679024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Excel Maryland</a:t>
            </a:r>
            <a:endParaRPr lang="en-US" sz="4000" b="1" dirty="0" smtClean="0">
              <a:solidFill>
                <a:srgbClr val="C41C3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64295" y="1163214"/>
            <a:ext cx="665921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rgbClr val="C00000"/>
                </a:solidFill>
                <a:latin typeface="Verdana"/>
                <a:cs typeface="Verdana"/>
              </a:rPr>
              <a:t>Comprehensive, statewide strategy </a:t>
            </a:r>
            <a:r>
              <a:rPr lang="en-US" sz="2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to accelerate the growth of Maryland’s cybersecurity and </a:t>
            </a:r>
            <a:r>
              <a:rPr lang="en-US" sz="21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biohealth</a:t>
            </a:r>
            <a:r>
              <a:rPr lang="en-US" sz="2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&amp; life sciences industries.</a:t>
            </a:r>
          </a:p>
          <a:p>
            <a:endParaRPr lang="en-US" sz="2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 panose="020B0604030504040204" pitchFamily="34" charset="0"/>
              <a:cs typeface="Verdana"/>
            </a:endParaRPr>
          </a:p>
          <a:p>
            <a:r>
              <a:rPr lang="en-US" sz="2100" b="1" dirty="0" smtClean="0">
                <a:solidFill>
                  <a:srgbClr val="C00000"/>
                </a:solidFill>
                <a:latin typeface="Verdana"/>
                <a:ea typeface="Verdana" panose="020B0604030504040204" pitchFamily="34" charset="0"/>
                <a:cs typeface="Verdana"/>
              </a:rPr>
              <a:t>A collaborative effort </a:t>
            </a:r>
            <a:r>
              <a:rPr lang="en-US" sz="2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 panose="020B0604030504040204" pitchFamily="34" charset="0"/>
                <a:cs typeface="Verdana"/>
              </a:rPr>
              <a:t>between government, industry, economic development and higher education institutions to make Maryland </a:t>
            </a:r>
            <a:r>
              <a:rPr lang="en-US" sz="2100" b="1" i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 panose="020B0604030504040204" pitchFamily="34" charset="0"/>
                <a:cs typeface="Verdana"/>
              </a:rPr>
              <a:t>the</a:t>
            </a:r>
            <a:r>
              <a:rPr lang="en-US" sz="2100" i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 panose="020B0604030504040204" pitchFamily="34" charset="0"/>
                <a:cs typeface="Verdana"/>
              </a:rPr>
              <a:t>epicenter for cyber and bio.</a:t>
            </a:r>
          </a:p>
          <a:p>
            <a:endParaRPr lang="en-US" sz="2100" b="1" dirty="0">
              <a:solidFill>
                <a:srgbClr val="C00000"/>
              </a:solidFill>
              <a:latin typeface="Verdana"/>
              <a:ea typeface="Verdana" panose="020B0604030504040204" pitchFamily="34" charset="0"/>
              <a:cs typeface="Verdana"/>
            </a:endParaRPr>
          </a:p>
          <a:p>
            <a:r>
              <a:rPr lang="en-US" sz="2400" b="1" dirty="0" smtClean="0">
                <a:solidFill>
                  <a:srgbClr val="C00000"/>
                </a:solidFill>
                <a:latin typeface="Verdana"/>
                <a:ea typeface="Verdana" panose="020B0604030504040204" pitchFamily="34" charset="0"/>
                <a:cs typeface="Verdana"/>
              </a:rPr>
              <a:t>Companies that start up in Maryland can grow, thrive, and lead…</a:t>
            </a:r>
            <a:r>
              <a:rPr lang="en-US" sz="2400" b="1" i="1" dirty="0" smtClean="0">
                <a:solidFill>
                  <a:srgbClr val="C00000"/>
                </a:solidFill>
                <a:latin typeface="Verdana"/>
                <a:ea typeface="Verdana" panose="020B0604030504040204" pitchFamily="34" charset="0"/>
                <a:cs typeface="Verdana"/>
              </a:rPr>
              <a:t>without</a:t>
            </a:r>
            <a:r>
              <a:rPr lang="en-US" sz="2400" b="1" dirty="0" smtClean="0">
                <a:solidFill>
                  <a:srgbClr val="C00000"/>
                </a:solidFill>
                <a:latin typeface="Verdana"/>
                <a:ea typeface="Verdana" panose="020B0604030504040204" pitchFamily="34" charset="0"/>
                <a:cs typeface="Verdana"/>
              </a:rPr>
              <a:t> </a:t>
            </a:r>
            <a:r>
              <a:rPr lang="en-US" sz="2400" b="1" i="1" dirty="0" smtClean="0">
                <a:solidFill>
                  <a:srgbClr val="C00000"/>
                </a:solidFill>
                <a:latin typeface="Verdana"/>
                <a:ea typeface="Verdana" panose="020B0604030504040204" pitchFamily="34" charset="0"/>
                <a:cs typeface="Verdana"/>
              </a:rPr>
              <a:t>ever stopping.</a:t>
            </a:r>
            <a:endParaRPr lang="en-US" sz="2400" b="1" i="1" dirty="0">
              <a:solidFill>
                <a:srgbClr val="C41C3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281" y="5766816"/>
            <a:ext cx="1082626" cy="8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1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"/>
            <a:ext cx="9144000" cy="6857999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9976" y="374492"/>
            <a:ext cx="820337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Verdana"/>
                <a:cs typeface="Verdana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Verdana"/>
                <a:cs typeface="Verdana"/>
              </a:rPr>
              <a:t>aryland’s got it all</a:t>
            </a:r>
          </a:p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FFCF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B</a:t>
            </a:r>
            <a:r>
              <a:rPr lang="en-US" sz="2200" b="1" dirty="0" smtClean="0">
                <a:solidFill>
                  <a:srgbClr val="FFCF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eaches, mountains, forests, farms, cities, and small towns.</a:t>
            </a:r>
            <a:endParaRPr lang="en-US" sz="2200" dirty="0">
              <a:solidFill>
                <a:srgbClr val="FFCF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972" y="4358213"/>
            <a:ext cx="717232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Easy Access</a:t>
            </a:r>
            <a:br>
              <a:rPr lang="en-U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200" b="1" dirty="0" smtClean="0">
                <a:solidFill>
                  <a:srgbClr val="FFCF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Washington, D.C., Philadelphia, New York City and other destinations are a short trip away.</a:t>
            </a:r>
            <a:endParaRPr lang="en-US" sz="2200" b="1" dirty="0">
              <a:solidFill>
                <a:srgbClr val="FFCF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9973" y="2056448"/>
            <a:ext cx="71723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Arts and Culture</a:t>
            </a:r>
            <a:br>
              <a:rPr lang="en-U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smtClean="0">
                <a:solidFill>
                  <a:srgbClr val="FFCF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across Maryland you’ll find music, theater, art, great food</a:t>
            </a:r>
            <a:r>
              <a:rPr lang="en-US" sz="2000" b="1" dirty="0">
                <a:solidFill>
                  <a:srgbClr val="FFCF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smtClean="0">
                <a:solidFill>
                  <a:srgbClr val="FFCF1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drink as well as a rich history that reaches back to the earliest days of our country.</a:t>
            </a:r>
            <a:endParaRPr lang="en-US" sz="2000" b="1" dirty="0">
              <a:solidFill>
                <a:srgbClr val="FFCF1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r="42969"/>
          <a:stretch/>
        </p:blipFill>
        <p:spPr>
          <a:xfrm>
            <a:off x="4313" y="2797928"/>
            <a:ext cx="2349418" cy="4060073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4760" y="377392"/>
            <a:ext cx="6388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Affordable Living </a:t>
            </a:r>
          </a:p>
          <a:p>
            <a:endParaRPr lang="en-US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76" y="5766816"/>
            <a:ext cx="1082626" cy="869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4299" y="1564243"/>
            <a:ext cx="638810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 of Living Index </a:t>
            </a:r>
            <a:r>
              <a:rPr lang="en-US" sz="1600" b="1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U.S</a:t>
            </a:r>
            <a:r>
              <a:rPr lang="en-US" sz="1600" b="1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Metropolitan </a:t>
            </a:r>
            <a:r>
              <a:rPr lang="en-US" sz="1600" b="1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Areas 2016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avg. for all urban areas = 100.0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Baltimore, MD						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115.6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Middlesex-Monmouth, NJ				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116.3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Chicago, IL							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118.5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Philadelphia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, PA					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	118.6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Portland, OR							128.5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Arlington, VA							143.1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San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Diego, CA						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144.4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Boston, MA							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148.1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San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Francisco, CA					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177.4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New York (Manhattan), NY				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228.2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endParaRPr lang="en-US" sz="1000" dirty="0" smtClean="0"/>
          </a:p>
          <a:p>
            <a:r>
              <a:rPr lang="en-US" sz="1000" dirty="0" smtClean="0"/>
              <a:t>Source</a:t>
            </a:r>
            <a:r>
              <a:rPr lang="en-US" sz="1000" dirty="0"/>
              <a:t>: C2ER Cost of Living Index, 2016 Annual Average Data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>
              <a:solidFill>
                <a:srgbClr val="C41C3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6515" y="443800"/>
            <a:ext cx="8203373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800" b="1" dirty="0" smtClean="0">
                <a:solidFill>
                  <a:schemeClr val="bg1"/>
                </a:solidFill>
                <a:latin typeface="Verdana"/>
                <a:cs typeface="Verdana"/>
              </a:rPr>
              <a:t>A Great Place to Visit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FFCF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Maryland welcomed more than 43 million visitors in 2016</a:t>
            </a:r>
            <a:endParaRPr lang="en-US" sz="3000" b="1" dirty="0">
              <a:solidFill>
                <a:srgbClr val="FFCF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FFCF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Visitor spending topped $17.3 billion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FFCF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 hospitality companies have formed “Maryland Welcomes Canadian Travelers,” an alliance that offers promotions and savings of up to $1,000 per visitor.</a:t>
            </a:r>
          </a:p>
        </p:txBody>
      </p:sp>
    </p:spTree>
    <p:extLst>
      <p:ext uri="{BB962C8B-B14F-4D97-AF65-F5344CB8AC3E}">
        <p14:creationId xmlns:p14="http://schemas.microsoft.com/office/powerpoint/2010/main" val="20495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5588001"/>
            <a:ext cx="9144000" cy="127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78669" y="5875008"/>
            <a:ext cx="3453894" cy="5810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CD0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commerce.maryland.gov</a:t>
            </a:r>
            <a:endParaRPr lang="en-US" sz="1800" dirty="0">
              <a:solidFill>
                <a:srgbClr val="CD0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3368" y="-18460"/>
            <a:ext cx="1998623" cy="3570561"/>
            <a:chOff x="0" y="-23349"/>
            <a:chExt cx="2912652" cy="3570561"/>
          </a:xfrm>
        </p:grpSpPr>
        <p:sp>
          <p:nvSpPr>
            <p:cNvPr id="13" name="Right Triangle 12"/>
            <p:cNvSpPr/>
            <p:nvPr/>
          </p:nvSpPr>
          <p:spPr>
            <a:xfrm rot="10800000">
              <a:off x="0" y="2326038"/>
              <a:ext cx="2912602" cy="1221174"/>
            </a:xfrm>
            <a:prstGeom prst="rtTriangle">
              <a:avLst/>
            </a:prstGeom>
            <a:solidFill>
              <a:srgbClr val="FEC33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47" y="554358"/>
              <a:ext cx="2912535" cy="1791480"/>
            </a:xfrm>
            <a:prstGeom prst="rect">
              <a:avLst/>
            </a:prstGeom>
            <a:solidFill>
              <a:srgbClr val="FEC33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Triangle 15"/>
            <p:cNvSpPr/>
            <p:nvPr/>
          </p:nvSpPr>
          <p:spPr>
            <a:xfrm>
              <a:off x="50" y="-23349"/>
              <a:ext cx="2912602" cy="1221174"/>
            </a:xfrm>
            <a:prstGeom prst="rtTriangle">
              <a:avLst/>
            </a:prstGeom>
            <a:solidFill>
              <a:srgbClr val="FEC33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93147" y="556803"/>
            <a:ext cx="1998623" cy="4214028"/>
            <a:chOff x="2926465" y="1206306"/>
            <a:chExt cx="2912652" cy="4214028"/>
          </a:xfrm>
        </p:grpSpPr>
        <p:sp>
          <p:nvSpPr>
            <p:cNvPr id="18" name="Right Triangle 17"/>
            <p:cNvSpPr/>
            <p:nvPr/>
          </p:nvSpPr>
          <p:spPr>
            <a:xfrm rot="10800000">
              <a:off x="2926465" y="4199160"/>
              <a:ext cx="2912602" cy="1221174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10800000">
              <a:off x="2926512" y="2427480"/>
              <a:ext cx="2912535" cy="1791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Triangle 19"/>
            <p:cNvSpPr/>
            <p:nvPr/>
          </p:nvSpPr>
          <p:spPr>
            <a:xfrm>
              <a:off x="2926515" y="1206306"/>
              <a:ext cx="2912602" cy="1221174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ight Triangle 20"/>
          <p:cNvSpPr/>
          <p:nvPr/>
        </p:nvSpPr>
        <p:spPr>
          <a:xfrm rot="10800000">
            <a:off x="10209" y="-13294"/>
            <a:ext cx="1998589" cy="1221174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/>
          <p:cNvSpPr/>
          <p:nvPr/>
        </p:nvSpPr>
        <p:spPr>
          <a:xfrm rot="10800000">
            <a:off x="1997034" y="1192819"/>
            <a:ext cx="1998589" cy="1221174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10800000">
            <a:off x="1997065" y="-16161"/>
            <a:ext cx="1998543" cy="1211845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0800000">
            <a:off x="1995246" y="4761080"/>
            <a:ext cx="1998543" cy="2096920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Triangle 26"/>
          <p:cNvSpPr/>
          <p:nvPr/>
        </p:nvSpPr>
        <p:spPr>
          <a:xfrm>
            <a:off x="1995251" y="3539909"/>
            <a:ext cx="1998589" cy="1221174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-3424" y="2321178"/>
            <a:ext cx="1998592" cy="4541710"/>
            <a:chOff x="-81" y="2316289"/>
            <a:chExt cx="2912607" cy="4541710"/>
          </a:xfrm>
        </p:grpSpPr>
        <p:sp>
          <p:nvSpPr>
            <p:cNvPr id="29" name="Rectangle 28"/>
            <p:cNvSpPr/>
            <p:nvPr/>
          </p:nvSpPr>
          <p:spPr>
            <a:xfrm rot="10800000">
              <a:off x="-81" y="3537461"/>
              <a:ext cx="2912535" cy="33205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/>
            <p:cNvSpPr/>
            <p:nvPr/>
          </p:nvSpPr>
          <p:spPr>
            <a:xfrm>
              <a:off x="-76" y="2316289"/>
              <a:ext cx="2912602" cy="1221174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 rot="10800000">
            <a:off x="3978091" y="-7084"/>
            <a:ext cx="5179451" cy="6865084"/>
          </a:xfrm>
          <a:prstGeom prst="rect">
            <a:avLst/>
          </a:prstGeom>
          <a:solidFill>
            <a:srgbClr val="C41C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87732" y="2891601"/>
            <a:ext cx="756172" cy="74441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604609" y="3678387"/>
            <a:ext cx="756172" cy="74441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604609" y="2104817"/>
            <a:ext cx="756172" cy="74441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065818" y="2885676"/>
            <a:ext cx="3091724" cy="7503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5400000">
            <a:off x="6199934" y="2914026"/>
            <a:ext cx="1565524" cy="7561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528482" y="3048850"/>
            <a:ext cx="34899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commerce.maryland.gov</a:t>
            </a:r>
            <a:endParaRPr lang="en-US" sz="1600" dirty="0" smtClean="0">
              <a:solidFill>
                <a:srgbClr val="C41C3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835" y="6426661"/>
            <a:ext cx="139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0417</a:t>
            </a:r>
            <a:endParaRPr lang="en-US" sz="12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0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6"/>
          <a:stretch/>
        </p:blipFill>
        <p:spPr>
          <a:xfrm rot="5400000">
            <a:off x="-1023014" y="3494601"/>
            <a:ext cx="4396994" cy="2350976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4301" y="1786297"/>
            <a:ext cx="5899267" cy="95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41C3D"/>
              </a:buClr>
            </a:pPr>
            <a:endParaRPr lang="en-US" sz="2000" dirty="0" smtClean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C41C3D"/>
              </a:buClr>
              <a:buFont typeface="Wingdings" charset="2"/>
              <a:buChar char="§"/>
            </a:pPr>
            <a:endParaRPr lang="en-US" sz="2000" dirty="0" smtClean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76" y="5766816"/>
            <a:ext cx="1082626" cy="8690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54301" y="78860"/>
            <a:ext cx="6147995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Canadian Companies </a:t>
            </a:r>
            <a:br>
              <a:rPr lang="en-US" sz="36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Maryland</a:t>
            </a:r>
            <a:endParaRPr lang="en-US" sz="36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54301" y="1436464"/>
            <a:ext cx="6339092" cy="4759941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b="1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CGI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lobal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technology consulting, systems integration and solutions company employs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600 employees in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Annapolis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Junction, Baltimore and Lexington Park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b="1" dirty="0" err="1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OpenText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Canada’s largest software company, employing more than 10,000 globally, including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417 Marylanders in Gaithersburg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b="1" dirty="0" err="1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Stantec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Canada's second largest professional services firm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employs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190 in Baltimore, Germantown and Laurel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they support State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infrastructure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architecture projects.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1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6" r="35846"/>
          <a:stretch/>
        </p:blipFill>
        <p:spPr>
          <a:xfrm>
            <a:off x="-16933" y="2797928"/>
            <a:ext cx="2377440" cy="4060072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53730" y="1398964"/>
            <a:ext cx="6790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Choose Maryland?</a:t>
            </a: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353" y="5629474"/>
            <a:ext cx="1082626" cy="869072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2590745" y="3938370"/>
            <a:ext cx="6147996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>
              <a:buNone/>
            </a:pP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9" r="26913"/>
          <a:stretch/>
        </p:blipFill>
        <p:spPr>
          <a:xfrm>
            <a:off x="-1" y="2797929"/>
            <a:ext cx="2353731" cy="4060071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92182" y="296417"/>
            <a:ext cx="6388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Thriving Industries</a:t>
            </a:r>
            <a:endParaRPr lang="en-US" sz="4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42789" y="1184594"/>
            <a:ext cx="48588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IT &amp; </a:t>
            </a:r>
            <a:r>
              <a:rPr lang="en-US" sz="1600" b="1" dirty="0" smtClean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Cybersecurity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US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CyberCommand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, NSA,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116,000 workers</a:t>
            </a:r>
            <a:b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</a:b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600" b="1" dirty="0" smtClean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Aerospace </a:t>
            </a:r>
            <a:r>
              <a:rPr lang="en-US" sz="1600" b="1" dirty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&amp; </a:t>
            </a:r>
            <a:r>
              <a:rPr lang="en-US" sz="1600" b="1" dirty="0" smtClean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Defense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14 of top 25 aerospace companies,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UAS,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satellites</a:t>
            </a:r>
            <a:b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</a:b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600" b="1" dirty="0" smtClean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Logistics </a:t>
            </a:r>
            <a:r>
              <a:rPr lang="en-US" sz="1600" b="1" dirty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&amp; </a:t>
            </a:r>
            <a:r>
              <a:rPr lang="en-US" sz="1600" b="1" dirty="0" smtClean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Distribution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Strategic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mid-Atlantic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location</a:t>
            </a:r>
            <a:b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</a:b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600" b="1" dirty="0" err="1" smtClean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BioHealth</a:t>
            </a:r>
            <a:r>
              <a:rPr lang="en-US" sz="1600" b="1" dirty="0" smtClean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600" b="1" dirty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&amp; Life </a:t>
            </a:r>
            <a:r>
              <a:rPr lang="en-US" sz="1600" b="1" dirty="0" smtClean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Sciences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2,260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+ companies, NIH, FDA,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JHU</a:t>
            </a:r>
            <a:b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</a:b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600" b="1" dirty="0" smtClean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Advanced Manufacturing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2,360 companies</a:t>
            </a:r>
            <a:b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</a:b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600" b="1" dirty="0" smtClean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Financial </a:t>
            </a:r>
            <a:r>
              <a:rPr lang="en-US" sz="1600" b="1" dirty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&amp; Professional </a:t>
            </a:r>
            <a:r>
              <a:rPr lang="en-US" sz="1600" b="1" dirty="0" smtClean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Services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T. Rowe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Price, Legg Mason,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Morgan Stanley</a:t>
            </a:r>
          </a:p>
          <a:p>
            <a:endParaRPr lang="en-US" sz="1400" b="1" dirty="0" smtClean="0">
              <a:solidFill>
                <a:srgbClr val="C41C3D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600" b="1" dirty="0" smtClean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Military </a:t>
            </a:r>
            <a:r>
              <a:rPr lang="en-US" sz="1600" b="1" dirty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&amp; Federal</a:t>
            </a: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military installations, 60+ federal agencies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76" y="5766816"/>
            <a:ext cx="1082626" cy="8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3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6"/>
          <a:stretch/>
        </p:blipFill>
        <p:spPr>
          <a:xfrm>
            <a:off x="-1855" y="2797929"/>
            <a:ext cx="2377440" cy="4050042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76" y="5766816"/>
            <a:ext cx="1082626" cy="8690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53731" y="1"/>
            <a:ext cx="6790269" cy="6858000"/>
          </a:xfrm>
          <a:prstGeom prst="rect">
            <a:avLst/>
          </a:prstGeom>
          <a:solidFill>
            <a:srgbClr val="C41C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__Rowe_Pric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359" y="2365493"/>
            <a:ext cx="629713" cy="712378"/>
          </a:xfrm>
          <a:prstGeom prst="rect">
            <a:avLst/>
          </a:prstGeom>
        </p:spPr>
      </p:pic>
      <p:pic>
        <p:nvPicPr>
          <p:cNvPr id="11" name="Picture 10" descr="underArmou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29" y="2492978"/>
            <a:ext cx="887418" cy="520058"/>
          </a:xfrm>
          <a:prstGeom prst="rect">
            <a:avLst/>
          </a:prstGeom>
        </p:spPr>
      </p:pic>
      <p:pic>
        <p:nvPicPr>
          <p:cNvPr id="14" name="Picture 13" descr="Marriott_Hotels_Resorts_Suit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44" y="3645386"/>
            <a:ext cx="937203" cy="4532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02" y="5865959"/>
            <a:ext cx="1266499" cy="5167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37" y="4952036"/>
            <a:ext cx="1043280" cy="340471"/>
          </a:xfrm>
          <a:prstGeom prst="rect">
            <a:avLst/>
          </a:prstGeom>
        </p:spPr>
      </p:pic>
      <p:pic>
        <p:nvPicPr>
          <p:cNvPr id="21" name="Picture 20" descr="McCormickcolor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54" y="2416292"/>
            <a:ext cx="631873" cy="6339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38" y="6081432"/>
            <a:ext cx="817304" cy="3102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40" y="3855976"/>
            <a:ext cx="1825625" cy="413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4301" y="419104"/>
            <a:ext cx="58314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Innovative</a:t>
            </a:r>
            <a:br>
              <a:rPr lang="en-US" sz="4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Business Leaders</a:t>
            </a:r>
          </a:p>
          <a:p>
            <a:endParaRPr lang="en-US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55" y="4744212"/>
            <a:ext cx="931592" cy="495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41" y="3715797"/>
            <a:ext cx="1275790" cy="325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57" y="6036506"/>
            <a:ext cx="1528564" cy="382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41" y="4971854"/>
            <a:ext cx="1286903" cy="2914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62" y="2416292"/>
            <a:ext cx="745927" cy="5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0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3" r="26255"/>
          <a:stretch/>
        </p:blipFill>
        <p:spPr>
          <a:xfrm>
            <a:off x="-1" y="2797929"/>
            <a:ext cx="2353731" cy="4060072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53755" y="467689"/>
            <a:ext cx="67902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 Infrastructure</a:t>
            </a:r>
          </a:p>
          <a:p>
            <a:endParaRPr lang="en-US" sz="3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68152" y="1398964"/>
            <a:ext cx="533299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41C3D"/>
                </a:solidFill>
                <a:latin typeface="Verdana"/>
                <a:cs typeface="Verdana"/>
              </a:rPr>
              <a:t>Access to 4 International Airports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/>
            </a:r>
            <a:b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</a:b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BWI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, Reagan, Dulles,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PHL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r>
              <a:rPr lang="en-US" sz="2000" b="1" dirty="0" smtClean="0">
                <a:solidFill>
                  <a:srgbClr val="C41C3D"/>
                </a:solidFill>
                <a:latin typeface="Verdana"/>
                <a:cs typeface="Verdana"/>
              </a:rPr>
              <a:t>Major Highways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/>
            </a:r>
            <a:b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</a:b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I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nterstates include 95, 81, 83, 70 and 68</a:t>
            </a:r>
          </a:p>
          <a:p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r>
              <a:rPr lang="en-US" sz="2000" b="1" dirty="0">
                <a:solidFill>
                  <a:srgbClr val="C41C3D"/>
                </a:solidFill>
                <a:latin typeface="Verdana"/>
                <a:cs typeface="Verdana"/>
              </a:rPr>
              <a:t>2 Class I Rail Lines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/>
            </a:r>
            <a:b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</a:b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CSX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,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Norfolk Southern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r>
              <a:rPr lang="en-US" sz="2000" b="1" dirty="0">
                <a:solidFill>
                  <a:srgbClr val="C41C3D"/>
                </a:solidFill>
                <a:latin typeface="Verdana"/>
                <a:cs typeface="Verdana"/>
              </a:rPr>
              <a:t>ACELA Express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/>
            </a:r>
            <a:b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</a:b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Baltimore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to NYC in 2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hours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r>
              <a:rPr lang="en-US" sz="2000" b="1" dirty="0">
                <a:solidFill>
                  <a:srgbClr val="C41C3D"/>
                </a:solidFill>
                <a:latin typeface="Verdana"/>
                <a:cs typeface="Verdana"/>
              </a:rPr>
              <a:t>Port of Baltimore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/>
            </a:r>
            <a:b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</a:b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Super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post-Panamax cranes,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closest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to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Midwest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>
              <a:solidFill>
                <a:srgbClr val="C41C3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76" y="5766816"/>
            <a:ext cx="1082626" cy="8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0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r="6256"/>
          <a:stretch/>
        </p:blipFill>
        <p:spPr>
          <a:xfrm>
            <a:off x="-29" y="2797928"/>
            <a:ext cx="2353760" cy="4060072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18093" y="464559"/>
            <a:ext cx="6388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Strategic Location</a:t>
            </a:r>
          </a:p>
          <a:p>
            <a:endParaRPr lang="en-US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76" y="5766816"/>
            <a:ext cx="1082626" cy="869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476" y="1300722"/>
            <a:ext cx="4504245" cy="40845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33380" y="3324817"/>
            <a:ext cx="3310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41C3D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Next-door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to the nation’s capital, Washington,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D.C.</a:t>
            </a:r>
          </a:p>
          <a:p>
            <a:pPr marL="285750" indent="-285750">
              <a:buClr>
                <a:srgbClr val="C41C3D"/>
              </a:buClr>
              <a:buFont typeface="Wingdings" charset="2"/>
              <a:buChar char="§"/>
            </a:pP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buClr>
                <a:srgbClr val="C41C3D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The Port of Baltimore is closer to the Midwest than any other Atlantic seaport</a:t>
            </a:r>
          </a:p>
          <a:p>
            <a:pPr marL="285750" indent="-285750">
              <a:buClr>
                <a:srgbClr val="C41C3D"/>
              </a:buClr>
              <a:buFont typeface="Wingdings" charset="2"/>
              <a:buChar char="§"/>
            </a:pPr>
            <a:endParaRPr lang="en-US" sz="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pPr marL="285750" indent="-285750">
              <a:buClr>
                <a:srgbClr val="C41C3D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Within overnight drive to </a:t>
            </a:r>
            <a:b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1/3 of U.S. population and industrial base</a:t>
            </a:r>
          </a:p>
        </p:txBody>
      </p:sp>
    </p:spTree>
    <p:extLst>
      <p:ext uri="{BB962C8B-B14F-4D97-AF65-F5344CB8AC3E}">
        <p14:creationId xmlns:p14="http://schemas.microsoft.com/office/powerpoint/2010/main" val="120644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5912" r="25588"/>
          <a:stretch/>
        </p:blipFill>
        <p:spPr>
          <a:xfrm>
            <a:off x="0" y="2797928"/>
            <a:ext cx="2353732" cy="4060072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0800000">
            <a:off x="-3" y="2797929"/>
            <a:ext cx="2353757" cy="1300723"/>
          </a:xfrm>
          <a:prstGeom prst="rtTriangle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0800000">
            <a:off x="-4" y="-2"/>
            <a:ext cx="2353735" cy="2797931"/>
          </a:xfrm>
          <a:prstGeom prst="rect">
            <a:avLst/>
          </a:prstGeom>
          <a:solidFill>
            <a:srgbClr val="FEC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13" y="212598"/>
            <a:ext cx="6388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Top-Ranking </a:t>
            </a:r>
            <a:r>
              <a:rPr lang="en-US" sz="4000" dirty="0">
                <a:solidFill>
                  <a:srgbClr val="C41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R&amp;D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-2" y="-2"/>
            <a:ext cx="2353757" cy="13007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8047" y="1011494"/>
            <a:ext cx="6514355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74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federal laboratories — more than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	   	 twice as many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as any other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state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60+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federal agencies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#3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on the Milken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Institute Technology &amp;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	 Science Index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#1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for federal R&amp;D obligations ($16.8 	 billion)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350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federal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and academic research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	  	 centers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C41C3D"/>
                </a:solidFill>
                <a:latin typeface="Verdana" charset="0"/>
                <a:ea typeface="Verdana" charset="0"/>
                <a:cs typeface="Verdana" charset="0"/>
              </a:rPr>
              <a:t>30+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incubators/research parks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1600" b="1" dirty="0">
              <a:solidFill>
                <a:prstClr val="black">
                  <a:lumMod val="50000"/>
                  <a:lumOff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76" y="5867066"/>
            <a:ext cx="1082626" cy="8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8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CEFFFCF3-6B52-417B-833D-7908B719148E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D30C5BF8-1ADB-49E0-8243-555C8804EA49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FB00D74-7794-445E-ADAC-E0D31BAC556F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16276</TotalTime>
  <Words>517</Words>
  <Application>Microsoft Office PowerPoint</Application>
  <PresentationFormat>On-screen Show (4:3)</PresentationFormat>
  <Paragraphs>172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Verdana</vt:lpstr>
      <vt:lpstr>Wingdings</vt:lpstr>
      <vt:lpstr>Office Theme</vt:lpstr>
      <vt:lpstr>PowerPoint Presentation</vt:lpstr>
      <vt:lpstr>Maryland – Canada  Trade &amp; Investment</vt:lpstr>
      <vt:lpstr>Canadian Companies  in Maryland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Cyber Assets</vt:lpstr>
      <vt:lpstr>One-of–a–kind  Cyber Resources</vt:lpstr>
      <vt:lpstr>PowerPoint Presentation</vt:lpstr>
      <vt:lpstr>Defense Contractor Concentration</vt:lpstr>
      <vt:lpstr>Cyber Thought Leaders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Veronica Dorry</dc:creator>
  <cp:lastModifiedBy>Daniel Leaderman</cp:lastModifiedBy>
  <cp:revision>737</cp:revision>
  <cp:lastPrinted>2017-09-21T14:42:11Z</cp:lastPrinted>
  <dcterms:created xsi:type="dcterms:W3CDTF">2016-03-15T16:02:34Z</dcterms:created>
  <dcterms:modified xsi:type="dcterms:W3CDTF">2017-09-21T19:20:58Z</dcterms:modified>
</cp:coreProperties>
</file>